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9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88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아동 교육 및 심리 지원 이용률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23736900780379039"/>
          <c:y val="0.16410135643479648"/>
          <c:w val="0.69019941069239255"/>
          <c:h val="0.541501621565364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교육 및 보육시설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</c:v>
                </c:pt>
                <c:pt idx="4">
                  <c:v>2025년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82</c:v>
                </c:pt>
                <c:pt idx="1">
                  <c:v>84</c:v>
                </c:pt>
                <c:pt idx="2">
                  <c:v>86</c:v>
                </c:pt>
                <c:pt idx="3">
                  <c:v>88</c:v>
                </c:pt>
                <c:pt idx="4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아동 심리 상담 지원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AC-4D2C-B8FB-D873D5DA20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</c:v>
                </c:pt>
                <c:pt idx="4">
                  <c:v>2025년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15</c:v>
                </c:pt>
                <c:pt idx="1">
                  <c:v>17</c:v>
                </c:pt>
                <c:pt idx="2">
                  <c:v>20</c:v>
                </c:pt>
                <c:pt idx="3">
                  <c:v>23</c:v>
                </c:pt>
                <c:pt idx="4">
                  <c:v>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matrix3" loCatId="matrix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75A108E6-239A-4892-9063-18C3B6E2BD87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무차별</a:t>
          </a:r>
        </a:p>
      </dgm:t>
    </dgm:pt>
    <dgm:pt modelId="{F9F4F137-697B-4BAD-8F0D-7CF62D33A6E3}" type="parTrans" cxnId="{604BA827-483B-4489-8EDF-F53C405B403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97FCE59-F6C4-47DA-8E99-E9D2760D4F5B}" type="sibTrans" cxnId="{604BA827-483B-4489-8EDF-F53C405B403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51CD803-D454-43DE-ABAB-5A5010047F83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아동이익</a:t>
          </a:r>
        </a:p>
      </dgm:t>
    </dgm:pt>
    <dgm:pt modelId="{20E92FFE-7FC6-4C6C-9F61-65F18106B154}" type="parTrans" cxnId="{13C4A9E1-225C-46BF-8A59-BAFC1B67C910}">
      <dgm:prSet/>
      <dgm:spPr/>
      <dgm:t>
        <a:bodyPr/>
        <a:lstStyle/>
        <a:p>
          <a:pPr latinLnBrk="1"/>
          <a:endParaRPr lang="ko-KR" altLang="en-US"/>
        </a:p>
      </dgm:t>
    </dgm:pt>
    <dgm:pt modelId="{4A713FC3-6240-4613-A86D-D192071E993F}" type="sibTrans" cxnId="{13C4A9E1-225C-46BF-8A59-BAFC1B67C910}">
      <dgm:prSet/>
      <dgm:spPr/>
      <dgm:t>
        <a:bodyPr/>
        <a:lstStyle/>
        <a:p>
          <a:pPr latinLnBrk="1"/>
          <a:endParaRPr lang="ko-KR" altLang="en-US"/>
        </a:p>
      </dgm:t>
    </dgm:pt>
    <dgm:pt modelId="{4AB5777F-BD9A-4FC7-A313-F27B8ACAA745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발달보장</a:t>
          </a:r>
        </a:p>
      </dgm:t>
    </dgm:pt>
    <dgm:pt modelId="{C34996F3-1EDA-448F-A3A0-5913F2962211}" type="parTrans" cxnId="{DF81EE05-23C6-4401-A070-79F63781045B}">
      <dgm:prSet/>
      <dgm:spPr/>
      <dgm:t>
        <a:bodyPr/>
        <a:lstStyle/>
        <a:p>
          <a:pPr latinLnBrk="1"/>
          <a:endParaRPr lang="ko-KR" altLang="en-US"/>
        </a:p>
      </dgm:t>
    </dgm:pt>
    <dgm:pt modelId="{D72B460A-79EF-45AE-ABBF-5602A7201B72}" type="sibTrans" cxnId="{DF81EE05-23C6-4401-A070-79F63781045B}">
      <dgm:prSet/>
      <dgm:spPr/>
      <dgm:t>
        <a:bodyPr/>
        <a:lstStyle/>
        <a:p>
          <a:pPr latinLnBrk="1"/>
          <a:endParaRPr lang="ko-KR" altLang="en-US"/>
        </a:p>
      </dgm:t>
    </dgm:pt>
    <dgm:pt modelId="{3E9BD36E-68A4-401E-A399-6FA42475B0D8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아동존중</a:t>
          </a:r>
        </a:p>
      </dgm:t>
    </dgm:pt>
    <dgm:pt modelId="{7EAFEDC1-097D-4414-B938-3F1AD3C32220}" type="parTrans" cxnId="{1949A80A-3E5A-46AD-BDA8-391F81889502}">
      <dgm:prSet/>
      <dgm:spPr/>
      <dgm:t>
        <a:bodyPr/>
        <a:lstStyle/>
        <a:p>
          <a:pPr latinLnBrk="1"/>
          <a:endParaRPr lang="ko-KR" altLang="en-US"/>
        </a:p>
      </dgm:t>
    </dgm:pt>
    <dgm:pt modelId="{484E8436-D209-458D-81BE-716124E5A1F7}" type="sibTrans" cxnId="{1949A80A-3E5A-46AD-BDA8-391F81889502}">
      <dgm:prSet/>
      <dgm:spPr/>
      <dgm:t>
        <a:bodyPr/>
        <a:lstStyle/>
        <a:p>
          <a:pPr latinLnBrk="1"/>
          <a:endParaRPr lang="ko-KR" altLang="en-US"/>
        </a:p>
      </dgm:t>
    </dgm:pt>
    <dgm:pt modelId="{A07BA330-4830-46A9-922A-4EFD0DC8A576}" type="pres">
      <dgm:prSet presAssocID="{4D858E11-33BD-494B-9B6B-54B325AA768B}" presName="matrix" presStyleCnt="0">
        <dgm:presLayoutVars>
          <dgm:chMax val="1"/>
          <dgm:dir/>
          <dgm:resizeHandles val="exact"/>
        </dgm:presLayoutVars>
      </dgm:prSet>
      <dgm:spPr/>
    </dgm:pt>
    <dgm:pt modelId="{3A3C497D-CC85-4718-B824-C4AECD8211C6}" type="pres">
      <dgm:prSet presAssocID="{4D858E11-33BD-494B-9B6B-54B325AA768B}" presName="diamond" presStyleLbl="bgShp" presStyleIdx="0" presStyleCnt="1"/>
      <dgm:spPr/>
    </dgm:pt>
    <dgm:pt modelId="{FCEC5D1E-5387-47C0-82B2-8DA378B058A9}" type="pres">
      <dgm:prSet presAssocID="{4D858E11-33BD-494B-9B6B-54B325AA768B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7AB3541-9AB8-479D-AFE0-FFF9DBA3521E}" type="pres">
      <dgm:prSet presAssocID="{4D858E11-33BD-494B-9B6B-54B325AA768B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87B1EE6-7D21-41CC-9BFA-FE81CEE9C842}" type="pres">
      <dgm:prSet presAssocID="{4D858E11-33BD-494B-9B6B-54B325AA768B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529DC8B-3DCC-44A2-8D73-97375E2F8FAB}" type="pres">
      <dgm:prSet presAssocID="{4D858E11-33BD-494B-9B6B-54B325AA768B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F81EE05-23C6-4401-A070-79F63781045B}" srcId="{4D858E11-33BD-494B-9B6B-54B325AA768B}" destId="{4AB5777F-BD9A-4FC7-A313-F27B8ACAA745}" srcOrd="2" destOrd="0" parTransId="{C34996F3-1EDA-448F-A3A0-5913F2962211}" sibTransId="{D72B460A-79EF-45AE-ABBF-5602A7201B72}"/>
    <dgm:cxn modelId="{1949A80A-3E5A-46AD-BDA8-391F81889502}" srcId="{4D858E11-33BD-494B-9B6B-54B325AA768B}" destId="{3E9BD36E-68A4-401E-A399-6FA42475B0D8}" srcOrd="3" destOrd="0" parTransId="{7EAFEDC1-097D-4414-B938-3F1AD3C32220}" sibTransId="{484E8436-D209-458D-81BE-716124E5A1F7}"/>
    <dgm:cxn modelId="{604BA827-483B-4489-8EDF-F53C405B4038}" srcId="{4D858E11-33BD-494B-9B6B-54B325AA768B}" destId="{75A108E6-239A-4892-9063-18C3B6E2BD87}" srcOrd="0" destOrd="0" parTransId="{F9F4F137-697B-4BAD-8F0D-7CF62D33A6E3}" sibTransId="{E97FCE59-F6C4-47DA-8E99-E9D2760D4F5B}"/>
    <dgm:cxn modelId="{F464DF31-9951-41B1-BF70-034D83D5EA13}" type="presOf" srcId="{4D858E11-33BD-494B-9B6B-54B325AA768B}" destId="{A07BA330-4830-46A9-922A-4EFD0DC8A576}" srcOrd="0" destOrd="0" presId="urn:microsoft.com/office/officeart/2005/8/layout/matrix3"/>
    <dgm:cxn modelId="{132ECC73-792C-4FDC-BDE2-91FFCEAB65C4}" type="presOf" srcId="{3E9BD36E-68A4-401E-A399-6FA42475B0D8}" destId="{C529DC8B-3DCC-44A2-8D73-97375E2F8FAB}" srcOrd="0" destOrd="0" presId="urn:microsoft.com/office/officeart/2005/8/layout/matrix3"/>
    <dgm:cxn modelId="{E5777795-4FA5-4C9C-88A7-B6184A7069DA}" type="presOf" srcId="{75A108E6-239A-4892-9063-18C3B6E2BD87}" destId="{FCEC5D1E-5387-47C0-82B2-8DA378B058A9}" srcOrd="0" destOrd="0" presId="urn:microsoft.com/office/officeart/2005/8/layout/matrix3"/>
    <dgm:cxn modelId="{250EBABA-BF3E-499E-A370-0CC636C71A8E}" type="presOf" srcId="{651CD803-D454-43DE-ABAB-5A5010047F83}" destId="{27AB3541-9AB8-479D-AFE0-FFF9DBA3521E}" srcOrd="0" destOrd="0" presId="urn:microsoft.com/office/officeart/2005/8/layout/matrix3"/>
    <dgm:cxn modelId="{ED543DCB-D455-487C-B3CA-3EB54A8F55D1}" type="presOf" srcId="{4AB5777F-BD9A-4FC7-A313-F27B8ACAA745}" destId="{187B1EE6-7D21-41CC-9BFA-FE81CEE9C842}" srcOrd="0" destOrd="0" presId="urn:microsoft.com/office/officeart/2005/8/layout/matrix3"/>
    <dgm:cxn modelId="{13C4A9E1-225C-46BF-8A59-BAFC1B67C910}" srcId="{4D858E11-33BD-494B-9B6B-54B325AA768B}" destId="{651CD803-D454-43DE-ABAB-5A5010047F83}" srcOrd="1" destOrd="0" parTransId="{20E92FFE-7FC6-4C6C-9F61-65F18106B154}" sibTransId="{4A713FC3-6240-4613-A86D-D192071E993F}"/>
    <dgm:cxn modelId="{446E33FB-9AEC-4056-B189-744AB370979A}" type="presParOf" srcId="{A07BA330-4830-46A9-922A-4EFD0DC8A576}" destId="{3A3C497D-CC85-4718-B824-C4AECD8211C6}" srcOrd="0" destOrd="0" presId="urn:microsoft.com/office/officeart/2005/8/layout/matrix3"/>
    <dgm:cxn modelId="{EB7FA29B-D16C-43F9-B231-4E9C76CEED0E}" type="presParOf" srcId="{A07BA330-4830-46A9-922A-4EFD0DC8A576}" destId="{FCEC5D1E-5387-47C0-82B2-8DA378B058A9}" srcOrd="1" destOrd="0" presId="urn:microsoft.com/office/officeart/2005/8/layout/matrix3"/>
    <dgm:cxn modelId="{89B41E06-A589-4024-B6CB-8305ED1D85EC}" type="presParOf" srcId="{A07BA330-4830-46A9-922A-4EFD0DC8A576}" destId="{27AB3541-9AB8-479D-AFE0-FFF9DBA3521E}" srcOrd="2" destOrd="0" presId="urn:microsoft.com/office/officeart/2005/8/layout/matrix3"/>
    <dgm:cxn modelId="{9CCB2460-856A-4B63-889A-57B05E6F9C8E}" type="presParOf" srcId="{A07BA330-4830-46A9-922A-4EFD0DC8A576}" destId="{187B1EE6-7D21-41CC-9BFA-FE81CEE9C842}" srcOrd="3" destOrd="0" presId="urn:microsoft.com/office/officeart/2005/8/layout/matrix3"/>
    <dgm:cxn modelId="{E3CC651C-8151-4BA1-987C-3A564F781AE1}" type="presParOf" srcId="{A07BA330-4830-46A9-922A-4EFD0DC8A576}" destId="{C529DC8B-3DCC-44A2-8D73-97375E2F8FA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vList6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2A475371-0B10-4C68-AD8C-C00A7F55F6D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아동학대</a:t>
          </a:r>
        </a:p>
      </dgm:t>
    </dgm:pt>
    <dgm:pt modelId="{A5098458-3D3D-4254-8D9B-AC8695DF7DD8}" type="sibTrans" cxnId="{C9F50D0B-7A37-4A34-A040-851A03421A0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902DD10-63AD-422C-AEB4-7691E14B8B11}" type="parTrans" cxnId="{C9F50D0B-7A37-4A34-A040-851A03421A0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C913CFC-4D07-4DA0-9133-4DBEC15D6132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생존의 권리</a:t>
          </a:r>
        </a:p>
      </dgm:t>
    </dgm:pt>
    <dgm:pt modelId="{7FCA2724-51CA-48D5-B24E-00C9F2325B07}" type="parTrans" cxnId="{75FDDAF0-FB68-4219-A207-FBAA070C4EC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BF26B9A-2ABD-449D-8D1F-4AD91DC5C2CE}" type="sibTrans" cxnId="{75FDDAF0-FB68-4219-A207-FBAA070C4EC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B0F05D3-170E-4BC6-8623-A8AA8EA58A29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보호의 권리</a:t>
          </a:r>
        </a:p>
      </dgm:t>
    </dgm:pt>
    <dgm:pt modelId="{DD780BD6-B9C6-4667-A28F-FAB6452460B8}" type="parTrans" cxnId="{E0C03FFD-54DA-4CB9-8589-C8630F1DF78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258EE4F-0428-4240-BB63-3667F985A3CC}" type="sibTrans" cxnId="{E0C03FFD-54DA-4CB9-8589-C8630F1DF78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84E08EC-159A-4E91-96BE-0C30701CB3F8}" type="pres">
      <dgm:prSet presAssocID="{4D858E11-33BD-494B-9B6B-54B325AA768B}" presName="Name0" presStyleCnt="0">
        <dgm:presLayoutVars>
          <dgm:dir/>
          <dgm:animLvl val="lvl"/>
          <dgm:resizeHandles/>
        </dgm:presLayoutVars>
      </dgm:prSet>
      <dgm:spPr/>
    </dgm:pt>
    <dgm:pt modelId="{D6DA89D4-7AEE-4BB9-9D3D-4CEBA3147C18}" type="pres">
      <dgm:prSet presAssocID="{2A475371-0B10-4C68-AD8C-C00A7F55F6D1}" presName="linNode" presStyleCnt="0"/>
      <dgm:spPr/>
    </dgm:pt>
    <dgm:pt modelId="{43EDD2A6-B619-447B-9F1C-BB81CEA443E4}" type="pres">
      <dgm:prSet presAssocID="{2A475371-0B10-4C68-AD8C-C00A7F55F6D1}" presName="parentShp" presStyleLbl="node1" presStyleIdx="0" presStyleCnt="1">
        <dgm:presLayoutVars>
          <dgm:bulletEnabled val="1"/>
        </dgm:presLayoutVars>
      </dgm:prSet>
      <dgm:spPr/>
    </dgm:pt>
    <dgm:pt modelId="{B29C8E36-6B35-43A4-B8D5-7341CC9C919F}" type="pres">
      <dgm:prSet presAssocID="{2A475371-0B10-4C68-AD8C-C00A7F55F6D1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C9F50D0B-7A37-4A34-A040-851A03421A01}" srcId="{4D858E11-33BD-494B-9B6B-54B325AA768B}" destId="{2A475371-0B10-4C68-AD8C-C00A7F55F6D1}" srcOrd="0" destOrd="0" parTransId="{B902DD10-63AD-422C-AEB4-7691E14B8B11}" sibTransId="{A5098458-3D3D-4254-8D9B-AC8695DF7DD8}"/>
    <dgm:cxn modelId="{AED72529-334F-4C21-B131-5F95F25ED604}" type="presOf" srcId="{2A475371-0B10-4C68-AD8C-C00A7F55F6D1}" destId="{43EDD2A6-B619-447B-9F1C-BB81CEA443E4}" srcOrd="0" destOrd="0" presId="urn:microsoft.com/office/officeart/2005/8/layout/vList6"/>
    <dgm:cxn modelId="{B6FBE23A-F0C8-4BDE-A555-5A5BCD659CE9}" type="presOf" srcId="{9C913CFC-4D07-4DA0-9133-4DBEC15D6132}" destId="{B29C8E36-6B35-43A4-B8D5-7341CC9C919F}" srcOrd="0" destOrd="0" presId="urn:microsoft.com/office/officeart/2005/8/layout/vList6"/>
    <dgm:cxn modelId="{CB40A673-3C63-47C0-80EE-2AEECA4B97D3}" type="presOf" srcId="{4D858E11-33BD-494B-9B6B-54B325AA768B}" destId="{184E08EC-159A-4E91-96BE-0C30701CB3F8}" srcOrd="0" destOrd="0" presId="urn:microsoft.com/office/officeart/2005/8/layout/vList6"/>
    <dgm:cxn modelId="{D8512DB0-BD2A-48ED-94E7-B64150136C4D}" type="presOf" srcId="{0B0F05D3-170E-4BC6-8623-A8AA8EA58A29}" destId="{B29C8E36-6B35-43A4-B8D5-7341CC9C919F}" srcOrd="0" destOrd="1" presId="urn:microsoft.com/office/officeart/2005/8/layout/vList6"/>
    <dgm:cxn modelId="{75FDDAF0-FB68-4219-A207-FBAA070C4EC2}" srcId="{2A475371-0B10-4C68-AD8C-C00A7F55F6D1}" destId="{9C913CFC-4D07-4DA0-9133-4DBEC15D6132}" srcOrd="0" destOrd="0" parTransId="{7FCA2724-51CA-48D5-B24E-00C9F2325B07}" sibTransId="{4BF26B9A-2ABD-449D-8D1F-4AD91DC5C2CE}"/>
    <dgm:cxn modelId="{E0C03FFD-54DA-4CB9-8589-C8630F1DF789}" srcId="{2A475371-0B10-4C68-AD8C-C00A7F55F6D1}" destId="{0B0F05D3-170E-4BC6-8623-A8AA8EA58A29}" srcOrd="1" destOrd="0" parTransId="{DD780BD6-B9C6-4667-A28F-FAB6452460B8}" sibTransId="{A258EE4F-0428-4240-BB63-3667F985A3CC}"/>
    <dgm:cxn modelId="{2DD074E0-7A94-4052-8F33-AA4D7278A524}" type="presParOf" srcId="{184E08EC-159A-4E91-96BE-0C30701CB3F8}" destId="{D6DA89D4-7AEE-4BB9-9D3D-4CEBA3147C18}" srcOrd="0" destOrd="0" presId="urn:microsoft.com/office/officeart/2005/8/layout/vList6"/>
    <dgm:cxn modelId="{1AF0BA26-DBA3-48E9-8B10-3BD090E95996}" type="presParOf" srcId="{D6DA89D4-7AEE-4BB9-9D3D-4CEBA3147C18}" destId="{43EDD2A6-B619-447B-9F1C-BB81CEA443E4}" srcOrd="0" destOrd="0" presId="urn:microsoft.com/office/officeart/2005/8/layout/vList6"/>
    <dgm:cxn modelId="{B12FCCAF-31E1-4EE4-8924-2F364308EC2D}" type="presParOf" srcId="{D6DA89D4-7AEE-4BB9-9D3D-4CEBA3147C18}" destId="{B29C8E36-6B35-43A4-B8D5-7341CC9C919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3C497D-CC85-4718-B824-C4AECD8211C6}">
      <dsp:nvSpPr>
        <dsp:cNvPr id="0" name=""/>
        <dsp:cNvSpPr/>
      </dsp:nvSpPr>
      <dsp:spPr>
        <a:xfrm>
          <a:off x="0" y="166284"/>
          <a:ext cx="2304495" cy="2304495"/>
        </a:xfrm>
        <a:prstGeom prst="diamond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CEC5D1E-5387-47C0-82B2-8DA378B058A9}">
      <dsp:nvSpPr>
        <dsp:cNvPr id="0" name=""/>
        <dsp:cNvSpPr/>
      </dsp:nvSpPr>
      <dsp:spPr>
        <a:xfrm>
          <a:off x="218927" y="385211"/>
          <a:ext cx="898753" cy="89875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무차별</a:t>
          </a:r>
        </a:p>
      </dsp:txBody>
      <dsp:txXfrm>
        <a:off x="262801" y="429085"/>
        <a:ext cx="811005" cy="811005"/>
      </dsp:txXfrm>
    </dsp:sp>
    <dsp:sp modelId="{27AB3541-9AB8-479D-AFE0-FFF9DBA3521E}">
      <dsp:nvSpPr>
        <dsp:cNvPr id="0" name=""/>
        <dsp:cNvSpPr/>
      </dsp:nvSpPr>
      <dsp:spPr>
        <a:xfrm>
          <a:off x="1186814" y="385211"/>
          <a:ext cx="898753" cy="89875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아동이익</a:t>
          </a:r>
        </a:p>
      </dsp:txBody>
      <dsp:txXfrm>
        <a:off x="1230688" y="429085"/>
        <a:ext cx="811005" cy="811005"/>
      </dsp:txXfrm>
    </dsp:sp>
    <dsp:sp modelId="{187B1EE6-7D21-41CC-9BFA-FE81CEE9C842}">
      <dsp:nvSpPr>
        <dsp:cNvPr id="0" name=""/>
        <dsp:cNvSpPr/>
      </dsp:nvSpPr>
      <dsp:spPr>
        <a:xfrm>
          <a:off x="218927" y="1353099"/>
          <a:ext cx="898753" cy="89875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발달보장</a:t>
          </a:r>
        </a:p>
      </dsp:txBody>
      <dsp:txXfrm>
        <a:off x="262801" y="1396973"/>
        <a:ext cx="811005" cy="811005"/>
      </dsp:txXfrm>
    </dsp:sp>
    <dsp:sp modelId="{C529DC8B-3DCC-44A2-8D73-97375E2F8FAB}">
      <dsp:nvSpPr>
        <dsp:cNvPr id="0" name=""/>
        <dsp:cNvSpPr/>
      </dsp:nvSpPr>
      <dsp:spPr>
        <a:xfrm>
          <a:off x="1186814" y="1353099"/>
          <a:ext cx="898753" cy="89875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아동존중</a:t>
          </a:r>
        </a:p>
      </dsp:txBody>
      <dsp:txXfrm>
        <a:off x="1230688" y="1396973"/>
        <a:ext cx="811005" cy="8110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C8E36-6B35-43A4-B8D5-7341CC9C919F}">
      <dsp:nvSpPr>
        <dsp:cNvPr id="0" name=""/>
        <dsp:cNvSpPr/>
      </dsp:nvSpPr>
      <dsp:spPr>
        <a:xfrm>
          <a:off x="1581639" y="0"/>
          <a:ext cx="2372458" cy="1013365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생존의 권리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보호의 권리</a:t>
          </a:r>
        </a:p>
      </dsp:txBody>
      <dsp:txXfrm>
        <a:off x="1581639" y="126671"/>
        <a:ext cx="1992446" cy="760023"/>
      </dsp:txXfrm>
    </dsp:sp>
    <dsp:sp modelId="{43EDD2A6-B619-447B-9F1C-BB81CEA443E4}">
      <dsp:nvSpPr>
        <dsp:cNvPr id="0" name=""/>
        <dsp:cNvSpPr/>
      </dsp:nvSpPr>
      <dsp:spPr>
        <a:xfrm>
          <a:off x="0" y="0"/>
          <a:ext cx="1581639" cy="101336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아동학대</a:t>
          </a:r>
        </a:p>
      </dsp:txBody>
      <dsp:txXfrm>
        <a:off x="49468" y="49468"/>
        <a:ext cx="1482703" cy="914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38480"/>
            <a:ext cx="9905999" cy="541519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육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080000"/>
          </a:xfrm>
          <a:prstGeom prst="hexagon">
            <a:avLst>
              <a:gd name="adj" fmla="val 48538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6002" cy="108000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DC0F797-C69D-4CB1-A73A-0D242EC36F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735" y="6295632"/>
            <a:ext cx="1336877" cy="49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지연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flowChartDelay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2682277-2372-428C-A35D-546025316C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94" y="175451"/>
            <a:ext cx="1519150" cy="5618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Child Rights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4017498" y="1976581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455508" y="1455016"/>
            <a:ext cx="1111579" cy="88669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4017498" y="3195779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455508" y="2674214"/>
            <a:ext cx="1111579" cy="88669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4017498" y="4414394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화살표: 오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455508" y="3892829"/>
            <a:ext cx="1111579" cy="88669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4017498" y="5628102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화살표: 오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455508" y="5106537"/>
            <a:ext cx="1111579" cy="88669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585981" y="1681727"/>
            <a:ext cx="4444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아동의 권리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585981" y="2887704"/>
            <a:ext cx="444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latinLnBrk="1">
              <a:lnSpc>
                <a:spcPct val="120000"/>
              </a:lnSpc>
            </a:pP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아동복지정책 주요 분야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585980" y="4105848"/>
            <a:ext cx="444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latinLnBrk="1">
              <a:lnSpc>
                <a:spcPct val="120000"/>
              </a:lnSpc>
            </a:pP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아동 교육 및 심리 지원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585981" y="5324049"/>
            <a:ext cx="4444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아동권리협약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C476F84-7675-4C89-AFFA-5B8A60D6FA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-87" r="53277" b="68124"/>
          <a:stretch/>
        </p:blipFill>
        <p:spPr>
          <a:xfrm>
            <a:off x="796403" y="1346303"/>
            <a:ext cx="1961871" cy="174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아동의 권리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493" y="1436357"/>
            <a:ext cx="6645738" cy="2238375"/>
          </a:xfrm>
        </p:spPr>
        <p:txBody>
          <a:bodyPr>
            <a:noAutofit/>
          </a:bodyPr>
          <a:lstStyle/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Rights of the Child</a:t>
            </a:r>
            <a:endParaRPr lang="en-US" altLang="ko-KR" sz="2400" b="1" kern="0" spc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Children should be guaranteed the right to acquire names and nationalities from birth, and to benefit from the social security system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37492" y="3651091"/>
            <a:ext cx="8648158" cy="2587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아동의 권리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사회가 제공하는 사회 보장 제도로부터 적절한 혜택을 받을 권리가 있으며 성장하는데 필요한 보호와 지원을 국가가 책임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모든 아동은 태어나면서부터 자신의 이름과 국적을 가질 권리를 보장 받으며 살아갈 수 있는 주체로 존중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2" y="1943443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위쪽 모서리의 한쪽은 둥글고 다른 한쪽은 잘림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00766" y="2520306"/>
            <a:ext cx="1321611" cy="1685933"/>
          </a:xfrm>
          <a:prstGeom prst="snipRound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기존 생존 및 보호</a:t>
            </a:r>
          </a:p>
        </p:txBody>
      </p:sp>
      <p:sp>
        <p:nvSpPr>
          <p:cNvPr id="8" name="사각형: 위쪽 모서리의 한쪽은 둥글고 다른 한쪽은 잘림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500766" y="4206239"/>
            <a:ext cx="1321611" cy="1675867"/>
          </a:xfrm>
          <a:prstGeom prst="snipRound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 및 발달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17780" y="1550482"/>
            <a:ext cx="2386800" cy="979053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17780" y="1661317"/>
            <a:ext cx="2386800" cy="868218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정책 영역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202803" y="1550482"/>
            <a:ext cx="5219871" cy="979053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202800" y="1661317"/>
            <a:ext cx="5219874" cy="868218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아동복지정책 주요 분야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6946409"/>
              </p:ext>
            </p:extLst>
          </p:nvPr>
        </p:nvGraphicFramePr>
        <p:xfrm>
          <a:off x="1816281" y="2523563"/>
          <a:ext cx="7611182" cy="336973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385329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225853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경제적 지원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아동의 안정적인 생활 보장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빈곤 해소</a:t>
                      </a:r>
                      <a:b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아동 수당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저소득층 아동 급식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보호 및 안전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아동 학대 및 폭력 예방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안전한 성장 환경 제공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건강 및 의료 지원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아동의 신체적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정신적 건강 증진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예방접종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건강 검진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의료비 지원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955090200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교육 및 전인적 발달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균등한 교육 기회 제공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잠재력 개발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보육 및 교육 바우처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방과후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돌봄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아동 교육 및 심리 지원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31954"/>
              </p:ext>
            </p:extLst>
          </p:nvPr>
        </p:nvGraphicFramePr>
        <p:xfrm>
          <a:off x="681037" y="1554591"/>
          <a:ext cx="8543925" cy="4535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791545" y="2364163"/>
            <a:ext cx="1864537" cy="510270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증가 추세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한쪽 모서리는 잘리고 다른 쪽 모서리는 둥근 사각형 50">
            <a:extLst>
              <a:ext uri="{FF2B5EF4-FFF2-40B4-BE49-F238E27FC236}">
                <a16:creationId xmlns:a16="http://schemas.microsoft.com/office/drawing/2014/main" id="{5E626E8E-FED8-4D59-B916-D0986B3495BC}"/>
              </a:ext>
            </a:extLst>
          </p:cNvPr>
          <p:cNvSpPr/>
          <p:nvPr/>
        </p:nvSpPr>
        <p:spPr>
          <a:xfrm flipH="1">
            <a:off x="5062164" y="1265714"/>
            <a:ext cx="4554000" cy="4733492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아동권리협약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33" name="한쪽 모서리는 잘리고 다른 쪽 모서리는 둥근 사각형 55">
            <a:extLst>
              <a:ext uri="{FF2B5EF4-FFF2-40B4-BE49-F238E27FC236}">
                <a16:creationId xmlns:a16="http://schemas.microsoft.com/office/drawing/2014/main" id="{6059C6E6-69B8-4608-8919-F059CBD40D96}"/>
              </a:ext>
            </a:extLst>
          </p:cNvPr>
          <p:cNvSpPr/>
          <p:nvPr/>
        </p:nvSpPr>
        <p:spPr>
          <a:xfrm>
            <a:off x="247133" y="1265714"/>
            <a:ext cx="4554000" cy="4733492"/>
          </a:xfrm>
          <a:prstGeom prst="snip1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37" name="다이어그램 36">
            <a:extLst>
              <a:ext uri="{FF2B5EF4-FFF2-40B4-BE49-F238E27FC236}">
                <a16:creationId xmlns:a16="http://schemas.microsoft.com/office/drawing/2014/main" id="{4E854A96-AA70-4FFA-8036-E8AAD1D89F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7281088"/>
              </p:ext>
            </p:extLst>
          </p:nvPr>
        </p:nvGraphicFramePr>
        <p:xfrm>
          <a:off x="547084" y="3218802"/>
          <a:ext cx="2304495" cy="2637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4" name="두루마리 모양: 가로로 말림 43">
            <a:extLst>
              <a:ext uri="{FF2B5EF4-FFF2-40B4-BE49-F238E27FC236}">
                <a16:creationId xmlns:a16="http://schemas.microsoft.com/office/drawing/2014/main" id="{433D94AE-5D43-4B11-96A8-E3F414995BAD}"/>
              </a:ext>
            </a:extLst>
          </p:cNvPr>
          <p:cNvSpPr/>
          <p:nvPr/>
        </p:nvSpPr>
        <p:spPr>
          <a:xfrm flipH="1">
            <a:off x="1002101" y="1393255"/>
            <a:ext cx="3044064" cy="503917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아동권리협약</a:t>
            </a:r>
          </a:p>
        </p:txBody>
      </p:sp>
      <p:graphicFrame>
        <p:nvGraphicFramePr>
          <p:cNvPr id="55" name="다이어그램 54">
            <a:extLst>
              <a:ext uri="{FF2B5EF4-FFF2-40B4-BE49-F238E27FC236}">
                <a16:creationId xmlns:a16="http://schemas.microsoft.com/office/drawing/2014/main" id="{9F5A0D30-E896-44FC-9097-E4E508AD41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9052436"/>
              </p:ext>
            </p:extLst>
          </p:nvPr>
        </p:nvGraphicFramePr>
        <p:xfrm>
          <a:off x="547084" y="2205436"/>
          <a:ext cx="3954098" cy="1013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7" name="순서도: 문서 97">
            <a:extLst>
              <a:ext uri="{FF2B5EF4-FFF2-40B4-BE49-F238E27FC236}">
                <a16:creationId xmlns:a16="http://schemas.microsoft.com/office/drawing/2014/main" id="{6AB9EBE4-F3BB-426C-8862-3CB7410B51E2}"/>
              </a:ext>
            </a:extLst>
          </p:cNvPr>
          <p:cNvSpPr/>
          <p:nvPr/>
        </p:nvSpPr>
        <p:spPr>
          <a:xfrm>
            <a:off x="6746419" y="3599808"/>
            <a:ext cx="2683181" cy="532818"/>
          </a:xfrm>
          <a:prstGeom prst="plaqu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아동학대 예방</a:t>
            </a:r>
          </a:p>
        </p:txBody>
      </p:sp>
      <p:sp>
        <p:nvSpPr>
          <p:cNvPr id="58" name="순서도: 문서 97">
            <a:extLst>
              <a:ext uri="{FF2B5EF4-FFF2-40B4-BE49-F238E27FC236}">
                <a16:creationId xmlns:a16="http://schemas.microsoft.com/office/drawing/2014/main" id="{20D6994D-B201-4AEA-B965-621EA060D495}"/>
              </a:ext>
            </a:extLst>
          </p:cNvPr>
          <p:cNvSpPr/>
          <p:nvPr/>
        </p:nvSpPr>
        <p:spPr>
          <a:xfrm flipH="1" flipV="1">
            <a:off x="8083244" y="4970920"/>
            <a:ext cx="1408799" cy="796822"/>
          </a:xfrm>
          <a:prstGeom prst="pentagon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9" name="갈매기형 수장 36">
            <a:extLst>
              <a:ext uri="{FF2B5EF4-FFF2-40B4-BE49-F238E27FC236}">
                <a16:creationId xmlns:a16="http://schemas.microsoft.com/office/drawing/2014/main" id="{302DE3A5-6866-44A0-8CFD-730AB8F0FC4D}"/>
              </a:ext>
            </a:extLst>
          </p:cNvPr>
          <p:cNvSpPr/>
          <p:nvPr/>
        </p:nvSpPr>
        <p:spPr>
          <a:xfrm>
            <a:off x="5491151" y="2782636"/>
            <a:ext cx="1800000" cy="554081"/>
          </a:xfrm>
          <a:prstGeom prst="snip1Rect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아동정책</a:t>
            </a:r>
          </a:p>
        </p:txBody>
      </p:sp>
      <p:sp>
        <p:nvSpPr>
          <p:cNvPr id="60" name="별: 꼭짓점 8개 59">
            <a:extLst>
              <a:ext uri="{FF2B5EF4-FFF2-40B4-BE49-F238E27FC236}">
                <a16:creationId xmlns:a16="http://schemas.microsoft.com/office/drawing/2014/main" id="{57E80F6A-5967-4FF6-B0E7-BA09579D396D}"/>
              </a:ext>
            </a:extLst>
          </p:cNvPr>
          <p:cNvSpPr/>
          <p:nvPr/>
        </p:nvSpPr>
        <p:spPr>
          <a:xfrm rot="21080772">
            <a:off x="5173752" y="3599883"/>
            <a:ext cx="1368266" cy="1090405"/>
          </a:xfrm>
          <a:prstGeom prst="star8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아동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보호</a:t>
            </a:r>
          </a:p>
        </p:txBody>
      </p:sp>
      <p:sp>
        <p:nvSpPr>
          <p:cNvPr id="61" name="양쪽 모서리가 둥근 사각형 47">
            <a:extLst>
              <a:ext uri="{FF2B5EF4-FFF2-40B4-BE49-F238E27FC236}">
                <a16:creationId xmlns:a16="http://schemas.microsoft.com/office/drawing/2014/main" id="{9652E583-9447-45F9-B798-D3E7F81A9343}"/>
              </a:ext>
            </a:extLst>
          </p:cNvPr>
          <p:cNvSpPr/>
          <p:nvPr/>
        </p:nvSpPr>
        <p:spPr>
          <a:xfrm>
            <a:off x="5260794" y="4970920"/>
            <a:ext cx="1304373" cy="796822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68781"/>
            </a:avLst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아동 자립</a:t>
            </a:r>
          </a:p>
        </p:txBody>
      </p:sp>
      <p:sp>
        <p:nvSpPr>
          <p:cNvPr id="62" name="순서도: 다른 페이지 연결선 61">
            <a:extLst>
              <a:ext uri="{FF2B5EF4-FFF2-40B4-BE49-F238E27FC236}">
                <a16:creationId xmlns:a16="http://schemas.microsoft.com/office/drawing/2014/main" id="{B2EB3272-8C80-4454-B8D0-C64883792D06}"/>
              </a:ext>
            </a:extLst>
          </p:cNvPr>
          <p:cNvSpPr/>
          <p:nvPr/>
        </p:nvSpPr>
        <p:spPr bwMode="auto">
          <a:xfrm>
            <a:off x="6686977" y="4970920"/>
            <a:ext cx="1304374" cy="796822"/>
          </a:xfrm>
          <a:prstGeom prst="flowChartOffpageConnector">
            <a:avLst/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>
                <a:ln>
                  <a:noFill/>
                </a:ln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지역아동센터</a:t>
            </a:r>
          </a:p>
        </p:txBody>
      </p:sp>
      <p:sp>
        <p:nvSpPr>
          <p:cNvPr id="63" name="사각형: 잘린 대각선 방향 모서리 62">
            <a:extLst>
              <a:ext uri="{FF2B5EF4-FFF2-40B4-BE49-F238E27FC236}">
                <a16:creationId xmlns:a16="http://schemas.microsoft.com/office/drawing/2014/main" id="{A968C4CD-D21A-4A01-A297-DB16183C33CC}"/>
              </a:ext>
            </a:extLst>
          </p:cNvPr>
          <p:cNvSpPr/>
          <p:nvPr/>
        </p:nvSpPr>
        <p:spPr>
          <a:xfrm>
            <a:off x="7409207" y="2782636"/>
            <a:ext cx="1800000" cy="554081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수립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평가</a:t>
            </a:r>
          </a:p>
        </p:txBody>
      </p:sp>
      <p:cxnSp>
        <p:nvCxnSpPr>
          <p:cNvPr id="64" name="구부러진 연결선 15">
            <a:extLst>
              <a:ext uri="{FF2B5EF4-FFF2-40B4-BE49-F238E27FC236}">
                <a16:creationId xmlns:a16="http://schemas.microsoft.com/office/drawing/2014/main" id="{04238906-1923-4FB1-83E5-E30CB007D2BB}"/>
              </a:ext>
            </a:extLst>
          </p:cNvPr>
          <p:cNvCxnSpPr>
            <a:cxnSpLocks/>
            <a:stCxn id="59" idx="3"/>
            <a:endCxn id="63" idx="3"/>
          </p:cNvCxnSpPr>
          <p:nvPr/>
        </p:nvCxnSpPr>
        <p:spPr>
          <a:xfrm rot="5400000" flipH="1" flipV="1">
            <a:off x="7350179" y="1823608"/>
            <a:ext cx="12700" cy="1918056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두루마리 모양: 가로로 말림 64">
            <a:extLst>
              <a:ext uri="{FF2B5EF4-FFF2-40B4-BE49-F238E27FC236}">
                <a16:creationId xmlns:a16="http://schemas.microsoft.com/office/drawing/2014/main" id="{AF577210-2118-48D9-ABB4-06BD7D46EF01}"/>
              </a:ext>
            </a:extLst>
          </p:cNvPr>
          <p:cNvSpPr/>
          <p:nvPr/>
        </p:nvSpPr>
        <p:spPr>
          <a:xfrm>
            <a:off x="5817132" y="1393255"/>
            <a:ext cx="3044064" cy="503917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아동이 행복한 세상</a:t>
            </a:r>
          </a:p>
        </p:txBody>
      </p:sp>
      <p:sp>
        <p:nvSpPr>
          <p:cNvPr id="66" name="정육면체 65">
            <a:extLst>
              <a:ext uri="{FF2B5EF4-FFF2-40B4-BE49-F238E27FC236}">
                <a16:creationId xmlns:a16="http://schemas.microsoft.com/office/drawing/2014/main" id="{37A7AFA9-119F-4CFB-AE5E-72C3B4CE920C}"/>
              </a:ext>
            </a:extLst>
          </p:cNvPr>
          <p:cNvSpPr/>
          <p:nvPr/>
        </p:nvSpPr>
        <p:spPr>
          <a:xfrm flipH="1">
            <a:off x="6746415" y="4238615"/>
            <a:ext cx="2683183" cy="514964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실종아동 등 보호지원</a:t>
            </a:r>
          </a:p>
        </p:txBody>
      </p:sp>
      <p:sp>
        <p:nvSpPr>
          <p:cNvPr id="67" name="십자형 66">
            <a:extLst>
              <a:ext uri="{FF2B5EF4-FFF2-40B4-BE49-F238E27FC236}">
                <a16:creationId xmlns:a16="http://schemas.microsoft.com/office/drawing/2014/main" id="{207B12D1-EA62-4EA2-9570-7766253FFD34}"/>
              </a:ext>
            </a:extLst>
          </p:cNvPr>
          <p:cNvSpPr/>
          <p:nvPr/>
        </p:nvSpPr>
        <p:spPr>
          <a:xfrm>
            <a:off x="5991677" y="2092418"/>
            <a:ext cx="2694975" cy="372930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아동권리 </a:t>
            </a:r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보장원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DA89DE-32DE-4FBB-8C60-4E80209C88FA}"/>
              </a:ext>
            </a:extLst>
          </p:cNvPr>
          <p:cNvSpPr txBox="1"/>
          <p:nvPr/>
        </p:nvSpPr>
        <p:spPr>
          <a:xfrm>
            <a:off x="8145685" y="5046166"/>
            <a:ext cx="1283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디딤씨앗통장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0" name="사각형: 모서리가 접힌 도형 29">
            <a:extLst>
              <a:ext uri="{FF2B5EF4-FFF2-40B4-BE49-F238E27FC236}">
                <a16:creationId xmlns:a16="http://schemas.microsoft.com/office/drawing/2014/main" id="{67EAB0C4-693E-4327-B7F7-B1505957CCC5}"/>
              </a:ext>
            </a:extLst>
          </p:cNvPr>
          <p:cNvSpPr/>
          <p:nvPr/>
        </p:nvSpPr>
        <p:spPr>
          <a:xfrm flipH="1">
            <a:off x="3027245" y="3580211"/>
            <a:ext cx="1485320" cy="819074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참여의 권리</a:t>
            </a:r>
          </a:p>
        </p:txBody>
      </p:sp>
      <p:sp>
        <p:nvSpPr>
          <p:cNvPr id="31" name="순서도: 순차적 액세스 저장소 30">
            <a:extLst>
              <a:ext uri="{FF2B5EF4-FFF2-40B4-BE49-F238E27FC236}">
                <a16:creationId xmlns:a16="http://schemas.microsoft.com/office/drawing/2014/main" id="{49C33E18-E366-4A65-9F0D-D4CA4ED54148}"/>
              </a:ext>
            </a:extLst>
          </p:cNvPr>
          <p:cNvSpPr/>
          <p:nvPr/>
        </p:nvSpPr>
        <p:spPr>
          <a:xfrm flipH="1">
            <a:off x="3027245" y="4657938"/>
            <a:ext cx="1485320" cy="819074"/>
          </a:xfrm>
          <a:prstGeom prst="flowChartMagneticTap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발달의 권리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711</TotalTime>
  <Words>224</Words>
  <Application>Microsoft Office PowerPoint</Application>
  <PresentationFormat>A4 용지(210x297mm)</PresentationFormat>
  <Paragraphs>60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아동의 권리</vt:lpstr>
      <vt:lpstr>2. 아동복지정책 주요 분야</vt:lpstr>
      <vt:lpstr>3. 아동 교육 및 심리 지원</vt:lpstr>
      <vt:lpstr>4. 아동권리협약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69</cp:revision>
  <dcterms:created xsi:type="dcterms:W3CDTF">2023-07-20T02:58:21Z</dcterms:created>
  <dcterms:modified xsi:type="dcterms:W3CDTF">2025-12-30T05:18:33Z</dcterms:modified>
</cp:coreProperties>
</file>